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61" r:id="rId3"/>
    <p:sldId id="257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228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685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143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1600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508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508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508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508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508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508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25400" cap="flat">
              <a:solidFill>
                <a:srgbClr val="B8B8B8"/>
              </a:solidFill>
              <a:prstDash val="solid"/>
              <a:miter lim="400000"/>
            </a:ln>
          </a:insideH>
          <a:insideV>
            <a:ln w="254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606060"/>
              </a:solidFill>
              <a:prstDash val="solid"/>
              <a:miter lim="400000"/>
            </a:ln>
          </a:left>
          <a:right>
            <a:ln w="254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25400" cap="flat">
              <a:solidFill>
                <a:srgbClr val="606060"/>
              </a:solidFill>
              <a:prstDash val="solid"/>
              <a:miter lim="400000"/>
            </a:ln>
          </a:insideH>
          <a:insideV>
            <a:ln w="254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50800" cap="flat">
              <a:solidFill>
                <a:srgbClr val="606060"/>
              </a:solidFill>
              <a:prstDash val="solid"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25400" cap="flat">
              <a:solidFill>
                <a:srgbClr val="B8B8B8"/>
              </a:solidFill>
              <a:prstDash val="solid"/>
              <a:miter lim="400000"/>
            </a:ln>
          </a:insideH>
          <a:insideV>
            <a:ln w="254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606060"/>
              </a:solidFill>
              <a:prstDash val="solid"/>
              <a:miter lim="400000"/>
            </a:ln>
          </a:left>
          <a:right>
            <a:ln w="254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25400" cap="flat">
              <a:solidFill>
                <a:srgbClr val="606060"/>
              </a:solidFill>
              <a:prstDash val="solid"/>
              <a:miter lim="400000"/>
            </a:ln>
          </a:bottom>
          <a:insideH>
            <a:ln w="25400" cap="flat">
              <a:solidFill>
                <a:srgbClr val="606060"/>
              </a:solidFill>
              <a:prstDash val="solid"/>
              <a:miter lim="400000"/>
            </a:ln>
          </a:insideH>
          <a:insideV>
            <a:ln w="254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5D5D5D"/>
              </a:solidFill>
              <a:prstDash val="solid"/>
              <a:miter lim="400000"/>
            </a:ln>
          </a:left>
          <a:right>
            <a:ln w="25400" cap="flat">
              <a:solidFill>
                <a:srgbClr val="5D5D5D"/>
              </a:solidFill>
              <a:prstDash val="solid"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25400" cap="flat">
              <a:solidFill>
                <a:srgbClr val="5D5D5D"/>
              </a:solidFill>
              <a:prstDash val="solid"/>
              <a:miter lim="400000"/>
            </a:ln>
          </a:bottom>
          <a:insideH>
            <a:ln w="25400" cap="flat">
              <a:solidFill>
                <a:srgbClr val="5D5D5D"/>
              </a:solidFill>
              <a:prstDash val="solid"/>
              <a:miter lim="400000"/>
            </a:ln>
          </a:insideH>
          <a:insideV>
            <a:ln w="254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5D5D5D"/>
              </a:solidFill>
              <a:prstDash val="solid"/>
              <a:miter lim="400000"/>
            </a:ln>
          </a:left>
          <a:right>
            <a:ln w="25400" cap="flat">
              <a:solidFill>
                <a:srgbClr val="5D5D5D"/>
              </a:solidFill>
              <a:prstDash val="solid"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25400" cap="flat">
              <a:solidFill>
                <a:srgbClr val="5D5D5D"/>
              </a:solidFill>
              <a:prstDash val="solid"/>
              <a:miter lim="400000"/>
            </a:ln>
          </a:bottom>
          <a:insideH>
            <a:ln w="25400" cap="flat">
              <a:solidFill>
                <a:srgbClr val="5D5D5D"/>
              </a:solidFill>
              <a:prstDash val="solid"/>
              <a:miter lim="400000"/>
            </a:ln>
          </a:insideH>
          <a:insideV>
            <a:ln w="254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5D5D5D"/>
              </a:solidFill>
              <a:prstDash val="solid"/>
              <a:miter lim="400000"/>
            </a:ln>
          </a:left>
          <a:right>
            <a:ln w="25400" cap="flat">
              <a:solidFill>
                <a:srgbClr val="5D5D5D"/>
              </a:solidFill>
              <a:prstDash val="solid"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25400" cap="flat">
              <a:solidFill>
                <a:srgbClr val="5D5D5D"/>
              </a:solidFill>
              <a:prstDash val="solid"/>
              <a:miter lim="400000"/>
            </a:ln>
          </a:bottom>
          <a:insideH>
            <a:ln w="25400" cap="flat">
              <a:solidFill>
                <a:srgbClr val="5D5D5D"/>
              </a:solidFill>
              <a:prstDash val="solid"/>
              <a:miter lim="400000"/>
            </a:ln>
          </a:insideH>
          <a:insideV>
            <a:ln w="254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30" d="100"/>
          <a:sy n="30" d="100"/>
        </p:scale>
        <p:origin x="554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 latinLnBrk="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  <a:endParaRPr/>
          </a:p>
          <a:p>
            <a:pPr>
              <a:defRPr sz="1500"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88514" y="12954000"/>
            <a:ext cx="1006972" cy="1005434"/>
          </a:xfrm>
          <a:prstGeom prst="rect">
            <a:avLst/>
          </a:prstGeom>
        </p:spPr>
        <p:txBody>
          <a:bodyPr lIns="101600" tIns="101600" rIns="101600" bIns="101600"/>
          <a:lstStyle>
            <a:lvl1pPr>
              <a:defRPr sz="56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SaezLab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"/>
          <p:cNvSpPr/>
          <p:nvPr/>
        </p:nvSpPr>
        <p:spPr>
          <a:xfrm>
            <a:off x="-664865" y="-1048296"/>
            <a:ext cx="25713730" cy="15812592"/>
          </a:xfrm>
          <a:prstGeom prst="rect">
            <a:avLst/>
          </a:prstGeom>
          <a:solidFill>
            <a:srgbClr val="000000"/>
          </a:solidFill>
          <a:ln w="25400"/>
        </p:spPr>
        <p:txBody>
          <a:bodyPr lIns="101600" tIns="101600" rIns="101600" bIns="101600" anchor="ctr"/>
          <a:lstStyle/>
          <a:p>
            <a:pPr marL="81279" marR="81279" algn="ctr" defTabSz="1828800">
              <a:defRPr sz="56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xfrm>
            <a:off x="645909" y="6062574"/>
            <a:ext cx="23092182" cy="1590852"/>
          </a:xfrm>
          <a:prstGeom prst="rect">
            <a:avLst/>
          </a:prstGeom>
        </p:spPr>
        <p:txBody>
          <a:bodyPr/>
          <a:lstStyle>
            <a:lvl1pPr algn="ctr">
              <a:defRPr sz="7000"/>
            </a:lvl1pPr>
          </a:lstStyle>
          <a:p>
            <a:r>
              <a:t>Title Text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Saez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"/>
          <p:cNvSpPr/>
          <p:nvPr/>
        </p:nvSpPr>
        <p:spPr>
          <a:xfrm>
            <a:off x="-106988" y="-226094"/>
            <a:ext cx="24890796" cy="1824497"/>
          </a:xfrm>
          <a:prstGeom prst="rect">
            <a:avLst/>
          </a:prstGeom>
          <a:solidFill>
            <a:srgbClr val="0F466B"/>
          </a:solidFill>
          <a:ln w="25400"/>
        </p:spPr>
        <p:txBody>
          <a:bodyPr lIns="101550" tIns="101550" rIns="101550" bIns="101550" anchor="ctr"/>
          <a:lstStyle/>
          <a:p>
            <a:pPr marL="81279" marR="81279" algn="ctr" defTabSz="1828800">
              <a:defRPr sz="5200">
                <a:solidFill>
                  <a:srgbClr val="022488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239761" y="7551"/>
            <a:ext cx="23092182" cy="159085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3" name="Circle"/>
          <p:cNvSpPr/>
          <p:nvPr/>
        </p:nvSpPr>
        <p:spPr>
          <a:xfrm>
            <a:off x="254460" y="325570"/>
            <a:ext cx="983177" cy="983177"/>
          </a:xfrm>
          <a:prstGeom prst="ellipse">
            <a:avLst/>
          </a:prstGeom>
          <a:solidFill>
            <a:srgbClr val="FFFFFF"/>
          </a:solidFill>
          <a:ln w="25400"/>
        </p:spPr>
        <p:txBody>
          <a:bodyPr lIns="101550" tIns="101550" rIns="101550" bIns="101550" anchor="ctr"/>
          <a:lstStyle/>
          <a:p>
            <a:pPr marL="81279" marR="81279" algn="ctr" defTabSz="1828800">
              <a:defRPr sz="52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pic>
        <p:nvPicPr>
          <p:cNvPr id="34" name="logo_saezlab.pdf" descr="logo_saezlab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72" y="290067"/>
            <a:ext cx="1033953" cy="1033952"/>
          </a:xfrm>
          <a:prstGeom prst="rect">
            <a:avLst/>
          </a:prstGeom>
          <a:ln w="25400"/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SaEZLAB_with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872176" y="-226094"/>
            <a:ext cx="25456497" cy="1824497"/>
          </a:xfrm>
          <a:prstGeom prst="rect">
            <a:avLst/>
          </a:prstGeom>
          <a:solidFill>
            <a:srgbClr val="0F466B"/>
          </a:solidFill>
          <a:ln w="25400"/>
        </p:spPr>
        <p:txBody>
          <a:bodyPr lIns="101550" tIns="101550" rIns="101550" bIns="101550" anchor="ctr"/>
          <a:lstStyle/>
          <a:p>
            <a:pPr marL="81279" marR="81279" algn="ctr" defTabSz="1828800">
              <a:defRPr sz="5200">
                <a:solidFill>
                  <a:srgbClr val="022488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36948" y="7551"/>
            <a:ext cx="23659384" cy="159085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1550" tIns="101550" rIns="101550" bIns="101550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311824" y="2151772"/>
            <a:ext cx="22286808" cy="1096744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1550" tIns="101550" rIns="101550" bIns="101550"/>
          <a:lstStyle>
            <a:lvl2pPr marL="703384" indent="-322384">
              <a:spcBef>
                <a:spcPts val="1300"/>
              </a:spcBef>
              <a:defRPr sz="4400"/>
            </a:lvl2pPr>
            <a:lvl3pPr marL="1113212" indent="-285172">
              <a:spcBef>
                <a:spcPts val="1100"/>
              </a:spcBef>
              <a:defRPr sz="3800"/>
            </a:lvl3pPr>
            <a:lvl4pPr marL="1818639" indent="-406400">
              <a:spcBef>
                <a:spcPts val="900"/>
              </a:spcBef>
              <a:defRPr sz="3200"/>
            </a:lvl4pPr>
            <a:lvl5pPr marL="2275839" indent="-406400">
              <a:spcBef>
                <a:spcPts val="9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744480" y="13052575"/>
            <a:ext cx="639590" cy="622437"/>
          </a:xfrm>
          <a:prstGeom prst="rect">
            <a:avLst/>
          </a:prstGeom>
          <a:ln w="25400">
            <a:miter lim="400000"/>
          </a:ln>
        </p:spPr>
        <p:txBody>
          <a:bodyPr wrap="none" lIns="101550" tIns="101550" rIns="101550" bIns="101550">
            <a:spAutoFit/>
          </a:bodyPr>
          <a:lstStyle>
            <a:lvl1pPr algn="ctr">
              <a:defRPr sz="30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Circle"/>
          <p:cNvSpPr/>
          <p:nvPr/>
        </p:nvSpPr>
        <p:spPr>
          <a:xfrm>
            <a:off x="254460" y="325570"/>
            <a:ext cx="983177" cy="983177"/>
          </a:xfrm>
          <a:prstGeom prst="ellipse">
            <a:avLst/>
          </a:prstGeom>
          <a:solidFill>
            <a:srgbClr val="FFFFFF"/>
          </a:solidFill>
          <a:ln w="25400"/>
        </p:spPr>
        <p:txBody>
          <a:bodyPr lIns="101550" tIns="101550" rIns="101550" bIns="101550" anchor="ctr"/>
          <a:lstStyle/>
          <a:p>
            <a:pPr marL="81279" marR="81279" algn="ctr" defTabSz="1828800">
              <a:defRPr sz="52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pic>
        <p:nvPicPr>
          <p:cNvPr id="7" name="logo_saezlab.pdf" descr="logo_saezlab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072" y="290067"/>
            <a:ext cx="1033953" cy="1033952"/>
          </a:xfrm>
          <a:prstGeom prst="rect">
            <a:avLst/>
          </a:prstGeom>
          <a:ln w="25400"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hf hdr="0" ftr="0" dt="0"/>
  <p:txStyles>
    <p:titleStyle>
      <a:lvl1pPr marL="81280" marR="81280" indent="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1pPr>
      <a:lvl2pPr marL="81280" marR="81280" indent="2286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2pPr>
      <a:lvl3pPr marL="81280" marR="81280" indent="4572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3pPr>
      <a:lvl4pPr marL="81280" marR="81280" indent="6858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4pPr>
      <a:lvl5pPr marL="81280" marR="81280" indent="9144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5pPr>
      <a:lvl6pPr marL="81280" marR="81280" indent="11430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6pPr>
      <a:lvl7pPr marL="81280" marR="81280" indent="13716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7pPr>
      <a:lvl8pPr marL="81280" marR="81280" indent="1600199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8pPr>
      <a:lvl9pPr marL="81280" marR="81280" indent="1828800" algn="l" defTabSz="18288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rgbClr val="FFFFFF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Arial"/>
        </a:defRPr>
      </a:lvl9pPr>
    </p:titleStyle>
    <p:bodyStyle>
      <a:lvl1pPr marL="346286" marR="81280" indent="-331046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1pPr>
      <a:lvl2pPr marL="718038" marR="81280" indent="-337038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2pPr>
      <a:lvl3pPr marL="1173249" marR="81280" indent="-345209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3pPr>
      <a:lvl4pPr marL="19964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4pPr>
      <a:lvl5pPr marL="24536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5pPr>
      <a:lvl6pPr marL="24536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6pPr>
      <a:lvl7pPr marL="24536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7pPr>
      <a:lvl8pPr marL="24536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8pPr>
      <a:lvl9pPr marL="2453639" marR="81280" indent="-584200" algn="l" defTabSz="1828800" latinLnBrk="0">
        <a:lnSpc>
          <a:spcPct val="100000"/>
        </a:lnSpc>
        <a:spcBef>
          <a:spcPts val="1500"/>
        </a:spcBef>
        <a:spcAft>
          <a:spcPts val="0"/>
        </a:spcAft>
        <a:buClr>
          <a:srgbClr val="1F4668"/>
        </a:buClr>
        <a:buSzPct val="125000"/>
        <a:buFontTx/>
        <a:buChar char="•"/>
        <a:tabLst/>
        <a:defRPr sz="46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1pPr>
      <a:lvl2pPr marL="0" marR="0" indent="2286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2pPr>
      <a:lvl3pPr marL="0" marR="0" indent="4572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3pPr>
      <a:lvl4pPr marL="0" marR="0" indent="6858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4pPr>
      <a:lvl5pPr marL="0" marR="0" indent="9144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5pPr>
      <a:lvl6pPr marL="0" marR="0" indent="11430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6pPr>
      <a:lvl7pPr marL="0" marR="0" indent="13716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7pPr>
      <a:lvl8pPr marL="0" marR="0" indent="16002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8pPr>
      <a:lvl9pPr marL="0" marR="0" indent="18288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2536" y="12082415"/>
            <a:ext cx="1331292" cy="1331292"/>
          </a:xfrm>
          <a:prstGeom prst="rect">
            <a:avLst/>
          </a:prstGeom>
          <a:ln w="25400"/>
        </p:spPr>
      </p:pic>
      <p:pic>
        <p:nvPicPr>
          <p:cNvPr id="55" name="Picture 2" descr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5388" y="12061834"/>
            <a:ext cx="1081185" cy="1529141"/>
          </a:xfrm>
          <a:prstGeom prst="rect">
            <a:avLst/>
          </a:prstGeom>
          <a:ln w="25400">
            <a:miter lim="400000"/>
          </a:ln>
        </p:spPr>
      </p:pic>
      <p:sp>
        <p:nvSpPr>
          <p:cNvPr id="56" name="Your title"/>
          <p:cNvSpPr txBox="1">
            <a:spLocks noGrp="1"/>
          </p:cNvSpPr>
          <p:nvPr>
            <p:ph type="title" idx="4294967295"/>
          </p:nvPr>
        </p:nvSpPr>
        <p:spPr>
          <a:xfrm>
            <a:off x="-538318" y="4449687"/>
            <a:ext cx="24473128" cy="319987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6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rPr lang="en-US" dirty="0"/>
              <a:t>Generation of mechanistic hypotheses linking </a:t>
            </a:r>
            <a:r>
              <a:rPr lang="en-US" dirty="0" err="1"/>
              <a:t>signalling</a:t>
            </a:r>
            <a:r>
              <a:rPr lang="en-US" dirty="0"/>
              <a:t> and metabolism in cancer with COSMOS</a:t>
            </a:r>
            <a:endParaRPr dirty="0"/>
          </a:p>
        </p:txBody>
      </p:sp>
      <p:pic>
        <p:nvPicPr>
          <p:cNvPr id="1026" name="Picture 2" descr="The European Bioinformatics Institute &lt; EMBL-EBI">
            <a:extLst>
              <a:ext uri="{FF2B5EF4-FFF2-40B4-BE49-F238E27FC236}">
                <a16:creationId xmlns:a16="http://schemas.microsoft.com/office/drawing/2014/main" id="{F7949AC8-DD21-5E5F-95FE-9815B3E1A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0741" y="11866950"/>
            <a:ext cx="554355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63A71A-5E89-1A93-81FC-D6C11ACBC7CA}"/>
              </a:ext>
            </a:extLst>
          </p:cNvPr>
          <p:cNvSpPr txBox="1"/>
          <p:nvPr/>
        </p:nvSpPr>
        <p:spPr>
          <a:xfrm>
            <a:off x="731336" y="12082415"/>
            <a:ext cx="6376746" cy="1190069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01600" tIns="101600" rIns="101600" bIns="1016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Aurelien Dugourd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/>
              <a:t>S</a:t>
            </a: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aez-Rodriguez research group</a:t>
            </a:r>
            <a:endParaRPr kumimoji="0" lang="en-GB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948E-8BBB-508B-7DAC-5F5544EFB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ABC92-0A67-0736-B66A-7C442305421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90BA8-0187-504D-EE37-29A32EBDB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149" y="1978310"/>
            <a:ext cx="22151502" cy="1122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3200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72F5E-8DFC-71EA-EB2A-E3D0E2C8D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5298D-8CB8-1958-9CB2-DD0C7CDAED3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11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713B535-AC8C-AFC1-A1F0-6FA515DF914E}"/>
              </a:ext>
            </a:extLst>
          </p:cNvPr>
          <p:cNvGrpSpPr/>
          <p:nvPr/>
        </p:nvGrpSpPr>
        <p:grpSpPr>
          <a:xfrm>
            <a:off x="1493586" y="1903619"/>
            <a:ext cx="20491135" cy="11460174"/>
            <a:chOff x="1493586" y="1903619"/>
            <a:chExt cx="20491135" cy="114601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6142597-65A0-12E4-8D6E-E17E903BA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93586" y="1903619"/>
              <a:ext cx="20491135" cy="114601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8E9E6B6-10FE-DE01-E1FE-0B8332B3ACE1}"/>
                </a:ext>
              </a:extLst>
            </p:cNvPr>
            <p:cNvSpPr/>
            <p:nvPr/>
          </p:nvSpPr>
          <p:spPr>
            <a:xfrm>
              <a:off x="3535680" y="2037806"/>
              <a:ext cx="7175863" cy="853440"/>
            </a:xfrm>
            <a:prstGeom prst="rect">
              <a:avLst/>
            </a:prstGeom>
            <a:solidFill>
              <a:schemeClr val="bg1"/>
            </a:solidFill>
            <a:ln w="25400" cap="flat">
              <a:noFill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01600" tIns="101600" rIns="101600" bIns="101600" numCol="1" spcCol="38100" rtlCol="0" anchor="ctr">
              <a:spAutoFit/>
            </a:bodyPr>
            <a:lstStyle/>
            <a:p>
              <a:pPr marL="81279" marR="81279" indent="0" algn="ctr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5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970754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0234E-8F3B-D1AF-EE28-340D33D7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CCE8F8-36BB-AF93-F0BB-B601B5DA10E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12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C77BA35-CF48-91D5-2A6F-AB46DDB5CCE4}"/>
              </a:ext>
            </a:extLst>
          </p:cNvPr>
          <p:cNvGrpSpPr/>
          <p:nvPr/>
        </p:nvGrpSpPr>
        <p:grpSpPr>
          <a:xfrm>
            <a:off x="1239761" y="1824599"/>
            <a:ext cx="20923553" cy="11729279"/>
            <a:chOff x="1239761" y="1824599"/>
            <a:chExt cx="20923553" cy="117292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0781FFF-6AA1-73DB-C5D9-EE6F8037F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9761" y="1824599"/>
              <a:ext cx="20923553" cy="1172927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9E14F9-37C6-208F-EB8A-339F5E3556BC}"/>
                </a:ext>
              </a:extLst>
            </p:cNvPr>
            <p:cNvSpPr/>
            <p:nvPr/>
          </p:nvSpPr>
          <p:spPr>
            <a:xfrm>
              <a:off x="3535680" y="2037806"/>
              <a:ext cx="7175863" cy="853440"/>
            </a:xfrm>
            <a:prstGeom prst="rect">
              <a:avLst/>
            </a:prstGeom>
            <a:solidFill>
              <a:schemeClr val="bg1"/>
            </a:solidFill>
            <a:ln w="25400" cap="flat">
              <a:noFill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01600" tIns="101600" rIns="101600" bIns="101600" numCol="1" spcCol="38100" rtlCol="0" anchor="ctr">
              <a:spAutoFit/>
            </a:bodyPr>
            <a:lstStyle/>
            <a:p>
              <a:pPr marL="81279" marR="81279" indent="0" algn="ctr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5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588728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C454-359C-9130-EE02-C7E333025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tutorial available on </a:t>
            </a:r>
            <a:r>
              <a:rPr lang="en-US" dirty="0" err="1"/>
              <a:t>github</a:t>
            </a:r>
            <a:r>
              <a:rPr lang="en-US" dirty="0"/>
              <a:t>: https://github.com/saezlab/cosmos_basic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AD122C-3EDE-9287-D051-BB25C508D4A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995A93-93E5-8C35-0030-9010F11D9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727" y="1776306"/>
            <a:ext cx="16178193" cy="1189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2924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4F92-FE4F-B093-7019-FDFC9EFA5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the days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C24E1B-5429-EE2B-2184-D762F08EFBB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129B6-C972-6854-24C1-35BF8352BF7B}"/>
              </a:ext>
            </a:extLst>
          </p:cNvPr>
          <p:cNvSpPr txBox="1"/>
          <p:nvPr/>
        </p:nvSpPr>
        <p:spPr>
          <a:xfrm>
            <a:off x="546100" y="2591697"/>
            <a:ext cx="22479000" cy="1128514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6000" dirty="0"/>
              <a:t>Day 1 - Discussion, choice of cell line, expected results…</a:t>
            </a:r>
            <a:endParaRPr kumimoji="0" lang="en-GB" sz="6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34E1A3-303F-28A9-D46A-554F5AAC9FAA}"/>
              </a:ext>
            </a:extLst>
          </p:cNvPr>
          <p:cNvSpPr txBox="1"/>
          <p:nvPr/>
        </p:nvSpPr>
        <p:spPr>
          <a:xfrm>
            <a:off x="423620" y="5236972"/>
            <a:ext cx="22601480" cy="101566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6000" dirty="0"/>
              <a:t>Day 2 - Analysis of first chosen cell line with COSMOS</a:t>
            </a:r>
            <a:endParaRPr lang="en-GB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CA78FD-92E1-C300-E546-1C9037E21D5C}"/>
              </a:ext>
            </a:extLst>
          </p:cNvPr>
          <p:cNvSpPr txBox="1"/>
          <p:nvPr/>
        </p:nvSpPr>
        <p:spPr>
          <a:xfrm>
            <a:off x="423620" y="7769396"/>
            <a:ext cx="22601480" cy="193899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6000" dirty="0"/>
              <a:t>Day 3 - Analysis of second chosen cell line with COSMOS - comparison to results of first cell line</a:t>
            </a:r>
            <a:endParaRPr lang="en-GB" sz="6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25A482-C12D-8EBD-E8D7-BEADEA51CC3A}"/>
              </a:ext>
            </a:extLst>
          </p:cNvPr>
          <p:cNvSpPr txBox="1"/>
          <p:nvPr/>
        </p:nvSpPr>
        <p:spPr>
          <a:xfrm>
            <a:off x="423620" y="10653068"/>
            <a:ext cx="22601480" cy="1938992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6000" dirty="0"/>
              <a:t>Day 4 - Interpretation of results and preparation of the presentation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36855868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9612-2AF1-AF51-B979-21861F06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217213-2C7B-184F-5FE1-E6077743F87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15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6E2DC1-EF1B-C213-C32B-E5012B32B652}"/>
              </a:ext>
            </a:extLst>
          </p:cNvPr>
          <p:cNvSpPr txBox="1"/>
          <p:nvPr/>
        </p:nvSpPr>
        <p:spPr>
          <a:xfrm>
            <a:off x="1239760" y="3348504"/>
            <a:ext cx="21137639" cy="7571303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dirty="0"/>
              <a:t>Explore NCI60 cell line </a:t>
            </a:r>
            <a:r>
              <a:rPr lang="en-GB" sz="5400" dirty="0" err="1"/>
              <a:t>omic</a:t>
            </a:r>
            <a:r>
              <a:rPr lang="en-GB" sz="5400" dirty="0"/>
              <a:t> datasets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dirty="0"/>
              <a:t>Interpreting TF activities estimated from RNA </a:t>
            </a:r>
            <a:r>
              <a:rPr lang="en-GB" sz="5400" dirty="0" err="1"/>
              <a:t>seq</a:t>
            </a:r>
            <a:r>
              <a:rPr lang="en-GB" sz="5400" dirty="0"/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dirty="0"/>
              <a:t>Learning to use cosmos to integrate signalling and metabolic data with prior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dirty="0"/>
              <a:t>Generate and interpret testable hypotheses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b="1" dirty="0"/>
              <a:t>Understand limits of the method and the interpretation of outputs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5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5400" dirty="0" err="1"/>
              <a:t>Softwares</a:t>
            </a:r>
            <a:r>
              <a:rPr lang="en-GB" sz="5400" dirty="0"/>
              <a:t>: R 4.1&gt; - </a:t>
            </a:r>
            <a:r>
              <a:rPr lang="en-GB" sz="5400" dirty="0" err="1"/>
              <a:t>cosmosR</a:t>
            </a:r>
            <a:r>
              <a:rPr lang="en-GB" sz="5400" dirty="0"/>
              <a:t> R package</a:t>
            </a:r>
          </a:p>
        </p:txBody>
      </p:sp>
    </p:spTree>
    <p:extLst>
      <p:ext uri="{BB962C8B-B14F-4D97-AF65-F5344CB8AC3E}">
        <p14:creationId xmlns:p14="http://schemas.microsoft.com/office/powerpoint/2010/main" val="134509172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810C8-A278-A814-6A48-403EEC377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NCI60 RNA + metabolomic factor + cosmos analysis</a:t>
            </a:r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17D5CB6-9250-DC59-FFAC-AF0D7FCC77AF}"/>
              </a:ext>
            </a:extLst>
          </p:cNvPr>
          <p:cNvGrpSpPr/>
          <p:nvPr/>
        </p:nvGrpSpPr>
        <p:grpSpPr>
          <a:xfrm>
            <a:off x="728333" y="2108416"/>
            <a:ext cx="22620633" cy="11424703"/>
            <a:chOff x="579001" y="2663547"/>
            <a:chExt cx="21205609" cy="104863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E0F91FE-C4E7-F811-4BC3-D27F74C18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9001" y="2663547"/>
              <a:ext cx="21205609" cy="1047896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DB1CD18-C5FF-E750-D0AC-7E233168F0CE}"/>
                </a:ext>
              </a:extLst>
            </p:cNvPr>
            <p:cNvSpPr/>
            <p:nvPr/>
          </p:nvSpPr>
          <p:spPr>
            <a:xfrm>
              <a:off x="20883154" y="12348754"/>
              <a:ext cx="862149" cy="801189"/>
            </a:xfrm>
            <a:prstGeom prst="rect">
              <a:avLst/>
            </a:prstGeom>
            <a:solidFill>
              <a:schemeClr val="bg1"/>
            </a:solidFill>
            <a:ln w="25400" cap="flat">
              <a:noFill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01600" tIns="101600" rIns="101600" bIns="101600" numCol="1" spcCol="38100" rtlCol="0" anchor="ctr">
              <a:spAutoFit/>
            </a:bodyPr>
            <a:lstStyle/>
            <a:p>
              <a:pPr marL="81279" marR="81279" indent="0" algn="ctr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5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E2AEA2-7137-F191-8571-7F422989F8A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59427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upporting machine learning with biological knowled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NCI60 RNA + metabolomic factor + cosmos analysis</a:t>
            </a:r>
            <a:endParaRPr dirty="0"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50427" y="13052575"/>
            <a:ext cx="427696" cy="62243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5201DA-791A-BF99-EC73-004D5C7CB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64" y="1785324"/>
            <a:ext cx="23495249" cy="11889688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91CCC-8B87-F16C-9EB6-AA2A4EE4B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Ocean metabolomic scores compared to proteomic data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7A22C2-8440-EABF-1C05-189BD814B20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FF1E82-5DB7-3AF2-28B2-2C239F6A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212" y="1951138"/>
            <a:ext cx="17042603" cy="1155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2558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7A812-C29B-14CF-2A3A-EC47DB86E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570AE6-A70E-C638-27FF-9F032D766EE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5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5F85F6-0FD6-5655-7EA9-8635887D0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777" y="2408168"/>
            <a:ext cx="13031436" cy="619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54157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AD9DC-6B87-6E00-935F-1BC764382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F9C4C4-916D-B423-CA21-0D578C73F6E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6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CC8FD5-FCB4-9DC0-123B-02AFFB01C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777" y="2408168"/>
            <a:ext cx="13031436" cy="61958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EAF595-90AC-73F4-F6D1-7C1D31553CCB}"/>
              </a:ext>
            </a:extLst>
          </p:cNvPr>
          <p:cNvSpPr txBox="1"/>
          <p:nvPr/>
        </p:nvSpPr>
        <p:spPr>
          <a:xfrm>
            <a:off x="579120" y="10348296"/>
            <a:ext cx="22080582" cy="156966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4800" dirty="0"/>
              <a:t>Values are </a:t>
            </a:r>
            <a:r>
              <a:rPr lang="en-US" sz="4800" b="1" dirty="0"/>
              <a:t>z-transformed</a:t>
            </a:r>
            <a:r>
              <a:rPr lang="en-US" sz="4800" dirty="0"/>
              <a:t> </a:t>
            </a:r>
            <a:r>
              <a:rPr lang="en-US" sz="4800" b="1" dirty="0"/>
              <a:t>across cell lines</a:t>
            </a:r>
            <a:r>
              <a:rPr lang="en-US" sz="4800" dirty="0"/>
              <a:t> - each value represent how high or low a gene/</a:t>
            </a:r>
            <a:r>
              <a:rPr lang="en-US" sz="4800" dirty="0" err="1"/>
              <a:t>metab</a:t>
            </a:r>
            <a:r>
              <a:rPr lang="en-US" sz="4800" dirty="0"/>
              <a:t> is in a cell line compared to the other cell lines</a:t>
            </a:r>
            <a:endParaRPr lang="en-GB" sz="4800" dirty="0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28B33001-4E68-AC6D-F29D-397FD0E47825}"/>
              </a:ext>
            </a:extLst>
          </p:cNvPr>
          <p:cNvSpPr/>
          <p:nvPr/>
        </p:nvSpPr>
        <p:spPr>
          <a:xfrm>
            <a:off x="3892731" y="8425540"/>
            <a:ext cx="2830286" cy="357053"/>
          </a:xfrm>
          <a:prstGeom prst="leftRightArrow">
            <a:avLst/>
          </a:prstGeom>
          <a:solidFill>
            <a:schemeClr val="tx1"/>
          </a:solidFill>
          <a:ln w="25400" cap="flat">
            <a:noFill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81279" marR="81279" indent="0" algn="ct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5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AADB2827-41AB-3032-FD21-E1155E0B1F70}"/>
              </a:ext>
            </a:extLst>
          </p:cNvPr>
          <p:cNvSpPr/>
          <p:nvPr/>
        </p:nvSpPr>
        <p:spPr>
          <a:xfrm>
            <a:off x="8186828" y="8425539"/>
            <a:ext cx="2830286" cy="357053"/>
          </a:xfrm>
          <a:prstGeom prst="leftRightArrow">
            <a:avLst/>
          </a:prstGeom>
          <a:solidFill>
            <a:schemeClr val="tx1"/>
          </a:solidFill>
          <a:ln w="25400" cap="flat">
            <a:noFill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81279" marR="81279" indent="0" algn="ct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5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62234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8A490-0FB8-8059-C52D-FF495B46B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028D0F-928F-E2E2-6360-93EA5A621CC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7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B3D00-2E41-0C44-0855-F4F706B48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00" y="1901316"/>
            <a:ext cx="15836045" cy="11151259"/>
          </a:xfrm>
          <a:prstGeom prst="rect">
            <a:avLst/>
          </a:prstGeom>
        </p:spPr>
      </p:pic>
      <p:pic>
        <p:nvPicPr>
          <p:cNvPr id="1026" name="Picture 2" descr="decoupler - Ensemble of methods to infer biological activities — decoupler  1.6.1 documentation">
            <a:extLst>
              <a:ext uri="{FF2B5EF4-FFF2-40B4-BE49-F238E27FC236}">
                <a16:creationId xmlns:a16="http://schemas.microsoft.com/office/drawing/2014/main" id="{2A7924F7-8DEA-29D4-440B-3C6270F7B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1169" y="3679636"/>
            <a:ext cx="10713311" cy="844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B0A701-47BB-2A76-7313-80C8F2FC9DFB}"/>
              </a:ext>
            </a:extLst>
          </p:cNvPr>
          <p:cNvSpPr txBox="1"/>
          <p:nvPr/>
        </p:nvSpPr>
        <p:spPr>
          <a:xfrm>
            <a:off x="18514423" y="12011984"/>
            <a:ext cx="4982133" cy="574516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01600" tIns="101600" rIns="101600" bIns="1016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Badia et al.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Bioinfo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 Advances 2022</a:t>
            </a:r>
            <a:endParaRPr kumimoji="0" lang="en-GB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628042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B18D-846E-A2A6-FA64-74D2F5AB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9A2733-2C01-E087-291E-1C2682378C4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8C171-8718-0703-A4F6-B2AE4B5CD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883" y="2079155"/>
            <a:ext cx="16222248" cy="1090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3447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93D6B-96BD-92C9-6CAD-3E6C5E090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NCI60 cancer cell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DB8746-C494-683D-2B57-AE6606CB612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672DEC-8C9B-D2C2-5319-C542DEB65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55" y="1971094"/>
            <a:ext cx="22115904" cy="1118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4715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34ED6"/>
        </a:solidFill>
        <a:ln w="25400" cap="flat">
          <a:noFill/>
          <a:round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81279" marR="81279" indent="0" algn="ctr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34ED6"/>
        </a:solidFill>
        <a:ln w="25400" cap="flat">
          <a:noFill/>
          <a:round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81279" marR="81279" indent="0" algn="ctr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251</Words>
  <Application>Microsoft Office PowerPoint</Application>
  <PresentationFormat>Custom</PresentationFormat>
  <Paragraphs>44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Helvetica</vt:lpstr>
      <vt:lpstr>Lucida Grande</vt:lpstr>
      <vt:lpstr>White</vt:lpstr>
      <vt:lpstr>Generation of mechanistic hypotheses linking signalling and metabolism in cancer with COSMOS</vt:lpstr>
      <vt:lpstr>NCI60 RNA + metabolomic factor + cosmos analysis</vt:lpstr>
      <vt:lpstr>NCI60 RNA + metabolomic factor + cosmos analysis</vt:lpstr>
      <vt:lpstr>Ocean metabolomic scores compared to proteomic data</vt:lpstr>
      <vt:lpstr>NCI60 cancer cell lines</vt:lpstr>
      <vt:lpstr>NCI60 cancer cell lines</vt:lpstr>
      <vt:lpstr>NCI60 cancer cell lines</vt:lpstr>
      <vt:lpstr>NCI60 cancer cell lines</vt:lpstr>
      <vt:lpstr>NCI60 cancer cell lines</vt:lpstr>
      <vt:lpstr>NCI60 cancer cell lines</vt:lpstr>
      <vt:lpstr>NCI60 cancer cell lines</vt:lpstr>
      <vt:lpstr>NCI60 cancer cell lines</vt:lpstr>
      <vt:lpstr>Data and tutorial available on github: https://github.com/saezlab/cosmos_basic</vt:lpstr>
      <vt:lpstr>Plan for the days</vt:lpstr>
      <vt:lpstr>Expected Outcomes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</dc:title>
  <cp:lastModifiedBy>Aurelien Dugourd</cp:lastModifiedBy>
  <cp:revision>4</cp:revision>
  <dcterms:modified xsi:type="dcterms:W3CDTF">2025-03-03T10:42:04Z</dcterms:modified>
</cp:coreProperties>
</file>